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16908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5000"/>
            </a:srgbClr>
          </a:solidFill>
          <a:ln w="7620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319599" y="2353340"/>
            <a:ext cx="7477601" cy="17203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6823"/>
              </a:lnSpc>
              <a:buNone/>
            </a:pPr>
            <a:r>
              <a:rPr lang="en-US" sz="5249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The Beauty and Power of Cloud Computing</a:t>
            </a:r>
            <a:endParaRPr lang="en-US" sz="5249" dirty="0"/>
          </a:p>
        </p:txBody>
      </p:sp>
      <p:sp>
        <p:nvSpPr>
          <p:cNvPr id="5" name="Text 2"/>
          <p:cNvSpPr/>
          <p:nvPr/>
        </p:nvSpPr>
        <p:spPr>
          <a:xfrm>
            <a:off x="6319599" y="4404476"/>
            <a:ext cx="7477601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Discover how the cloud has revolutionized the way we work, store data, and connect with others. Join us on a journey through the clouds!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6319599" y="5418758"/>
            <a:ext cx="355402" cy="352788"/>
          </a:xfrm>
          <a:prstGeom prst="roundRect">
            <a:avLst>
              <a:gd name="adj" fmla="val 25916657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219" y="5426322"/>
            <a:ext cx="340162" cy="3376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786086" y="5424194"/>
            <a:ext cx="2705100" cy="3859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62"/>
              </a:lnSpc>
              <a:buNone/>
            </a:pPr>
            <a:r>
              <a:rPr lang="en-US" sz="2187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by Devil's Customs</a:t>
            </a:r>
            <a:endParaRPr lang="en-US" sz="2187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169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16908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5000"/>
            </a:srgbClr>
          </a:solidFill>
          <a:ln w="7620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33199" y="1131995"/>
            <a:ext cx="9715500" cy="71680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686"/>
              </a:lnSpc>
              <a:buNone/>
            </a:pPr>
            <a:r>
              <a:rPr lang="en-US" sz="4374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The Many Forms of Cloud Computing</a:t>
            </a:r>
            <a:endParaRPr lang="en-US" sz="4374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542" y="2179605"/>
            <a:ext cx="2888575" cy="286733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808798" y="5267478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Public</a:t>
            </a:r>
            <a:endParaRPr lang="en-US" sz="2187" dirty="0"/>
          </a:p>
        </p:txBody>
      </p:sp>
      <p:sp>
        <p:nvSpPr>
          <p:cNvPr id="7" name="Text 3"/>
          <p:cNvSpPr/>
          <p:nvPr/>
        </p:nvSpPr>
        <p:spPr>
          <a:xfrm>
            <a:off x="833199" y="5846358"/>
            <a:ext cx="4173260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Companies like Amazon and Google offer computing resources on a pay-per-use model.</a:t>
            </a:r>
            <a:endParaRPr lang="en-US" sz="17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972" y="2179605"/>
            <a:ext cx="2888575" cy="286733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204228" y="5267478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Private</a:t>
            </a:r>
            <a:endParaRPr lang="en-US" sz="2187" dirty="0"/>
          </a:p>
        </p:txBody>
      </p:sp>
      <p:sp>
        <p:nvSpPr>
          <p:cNvPr id="10" name="Text 5"/>
          <p:cNvSpPr/>
          <p:nvPr/>
        </p:nvSpPr>
        <p:spPr>
          <a:xfrm>
            <a:off x="5228630" y="5846358"/>
            <a:ext cx="4173260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Companies operate their own data centers to store and manage their data.</a:t>
            </a:r>
            <a:endParaRPr lang="en-US" sz="17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6402" y="2179605"/>
            <a:ext cx="2888575" cy="286733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0599658" y="5267478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Hybrid</a:t>
            </a:r>
            <a:endParaRPr lang="en-US" sz="2187" dirty="0"/>
          </a:p>
        </p:txBody>
      </p:sp>
      <p:sp>
        <p:nvSpPr>
          <p:cNvPr id="13" name="Text 7"/>
          <p:cNvSpPr/>
          <p:nvPr/>
        </p:nvSpPr>
        <p:spPr>
          <a:xfrm>
            <a:off x="9624060" y="5846358"/>
            <a:ext cx="4173260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combination of public and private clouds to take advantage of the best features of both.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16908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5000"/>
            </a:srgbClr>
          </a:solidFill>
          <a:ln w="7620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33199" y="1195580"/>
            <a:ext cx="8404860" cy="71680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686"/>
              </a:lnSpc>
              <a:buNone/>
            </a:pPr>
            <a:r>
              <a:rPr lang="en-US" sz="4374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Advantages of Cloud Computing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833199" y="4608349"/>
            <a:ext cx="12964001" cy="44084"/>
          </a:xfrm>
          <a:prstGeom prst="rect">
            <a:avLst/>
          </a:prstGeom>
          <a:solidFill>
            <a:srgbClr val="A5B3F3"/>
          </a:solidFill>
          <a:ln/>
        </p:spPr>
      </p:sp>
      <p:sp>
        <p:nvSpPr>
          <p:cNvPr id="6" name="Shape 3"/>
          <p:cNvSpPr/>
          <p:nvPr/>
        </p:nvSpPr>
        <p:spPr>
          <a:xfrm>
            <a:off x="3996392" y="4608349"/>
            <a:ext cx="44410" cy="771880"/>
          </a:xfrm>
          <a:prstGeom prst="rect">
            <a:avLst/>
          </a:prstGeom>
          <a:solidFill>
            <a:srgbClr val="A5B3F3"/>
          </a:solidFill>
          <a:ln/>
        </p:spPr>
      </p:sp>
      <p:sp>
        <p:nvSpPr>
          <p:cNvPr id="7" name="Shape 4"/>
          <p:cNvSpPr/>
          <p:nvPr/>
        </p:nvSpPr>
        <p:spPr>
          <a:xfrm>
            <a:off x="3768685" y="4360274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2D9F9"/>
          </a:solidFill>
          <a:ln w="7620">
            <a:solidFill>
              <a:srgbClr val="A5B3F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969068" y="4393367"/>
            <a:ext cx="99060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2907625" y="5600884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Cost-effective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1055370" y="6179764"/>
            <a:ext cx="5926574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No need to invest in expensive hardware or software. Pay for what you need only.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7292876" y="3836470"/>
            <a:ext cx="44410" cy="771880"/>
          </a:xfrm>
          <a:prstGeom prst="rect">
            <a:avLst/>
          </a:prstGeom>
          <a:solidFill>
            <a:srgbClr val="A5B3F3"/>
          </a:solidFill>
          <a:ln/>
        </p:spPr>
      </p:sp>
      <p:sp>
        <p:nvSpPr>
          <p:cNvPr id="12" name="Shape 9"/>
          <p:cNvSpPr/>
          <p:nvPr/>
        </p:nvSpPr>
        <p:spPr>
          <a:xfrm>
            <a:off x="7065169" y="4360274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2D9F9"/>
          </a:solidFill>
          <a:ln w="7620">
            <a:solidFill>
              <a:srgbClr val="A5B3F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227451" y="4393367"/>
            <a:ext cx="175260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2624" dirty="0"/>
          </a:p>
        </p:txBody>
      </p:sp>
      <p:sp>
        <p:nvSpPr>
          <p:cNvPr id="14" name="Text 11"/>
          <p:cNvSpPr/>
          <p:nvPr/>
        </p:nvSpPr>
        <p:spPr>
          <a:xfrm>
            <a:off x="6204109" y="2243190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Flexible</a:t>
            </a:r>
            <a:endParaRPr lang="en-US" sz="2187" dirty="0"/>
          </a:p>
        </p:txBody>
      </p:sp>
      <p:sp>
        <p:nvSpPr>
          <p:cNvPr id="15" name="Text 12"/>
          <p:cNvSpPr/>
          <p:nvPr/>
        </p:nvSpPr>
        <p:spPr>
          <a:xfrm>
            <a:off x="4351853" y="2822070"/>
            <a:ext cx="5926574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Cloud resources can be scaled up or down as needed - perfect for a growing business.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10589478" y="4608349"/>
            <a:ext cx="44410" cy="771880"/>
          </a:xfrm>
          <a:prstGeom prst="rect">
            <a:avLst/>
          </a:prstGeom>
          <a:solidFill>
            <a:srgbClr val="A5B3F3"/>
          </a:solidFill>
          <a:ln/>
        </p:spPr>
      </p:sp>
      <p:sp>
        <p:nvSpPr>
          <p:cNvPr id="17" name="Shape 14"/>
          <p:cNvSpPr/>
          <p:nvPr/>
        </p:nvSpPr>
        <p:spPr>
          <a:xfrm>
            <a:off x="10361771" y="4360274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2D9F9"/>
          </a:solidFill>
          <a:ln w="7620">
            <a:solidFill>
              <a:srgbClr val="A5B3F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0516433" y="4393367"/>
            <a:ext cx="190500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</a:t>
            </a:r>
            <a:endParaRPr lang="en-US" sz="2624" dirty="0"/>
          </a:p>
        </p:txBody>
      </p:sp>
      <p:sp>
        <p:nvSpPr>
          <p:cNvPr id="19" name="Text 16"/>
          <p:cNvSpPr/>
          <p:nvPr/>
        </p:nvSpPr>
        <p:spPr>
          <a:xfrm>
            <a:off x="9500711" y="5600884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Collaborative</a:t>
            </a:r>
            <a:endParaRPr lang="en-US" sz="2187" dirty="0"/>
          </a:p>
        </p:txBody>
      </p:sp>
      <p:sp>
        <p:nvSpPr>
          <p:cNvPr id="20" name="Text 17"/>
          <p:cNvSpPr/>
          <p:nvPr/>
        </p:nvSpPr>
        <p:spPr>
          <a:xfrm>
            <a:off x="7648456" y="6179764"/>
            <a:ext cx="5926574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Cloud platforms allow for collaboration from anywhere in the world, increasing productivity.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16908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5000"/>
            </a:srgbClr>
          </a:solidFill>
          <a:ln w="7620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33199" y="1621644"/>
            <a:ext cx="8214360" cy="71680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686"/>
              </a:lnSpc>
              <a:buNone/>
            </a:pPr>
            <a:r>
              <a:rPr lang="en-US" sz="4374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Challenges of Cloud Computing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833199" y="2669254"/>
            <a:ext cx="4173260" cy="2225698"/>
          </a:xfrm>
          <a:prstGeom prst="roundRect">
            <a:avLst>
              <a:gd name="adj" fmla="val 2465"/>
            </a:avLst>
          </a:prstGeom>
          <a:solidFill>
            <a:srgbClr val="D2D9F9"/>
          </a:solidFill>
          <a:ln w="7620">
            <a:solidFill>
              <a:srgbClr val="A5B3F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62990" y="2897355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Data Privacy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1062990" y="3476235"/>
            <a:ext cx="3713678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Storing data in the cloud can raise concerns about privacy and security.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28630" y="2669254"/>
            <a:ext cx="4173260" cy="2225698"/>
          </a:xfrm>
          <a:prstGeom prst="roundRect">
            <a:avLst>
              <a:gd name="adj" fmla="val 2465"/>
            </a:avLst>
          </a:prstGeom>
          <a:solidFill>
            <a:srgbClr val="D2D9F9"/>
          </a:solidFill>
          <a:ln w="7620">
            <a:solidFill>
              <a:srgbClr val="A5B3F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58420" y="2897355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Downtime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5458420" y="3476235"/>
            <a:ext cx="3713678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Cloud systems can experience downtime, disrupting your business operations.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9624060" y="2669254"/>
            <a:ext cx="4173260" cy="2225698"/>
          </a:xfrm>
          <a:prstGeom prst="roundRect">
            <a:avLst>
              <a:gd name="adj" fmla="val 2465"/>
            </a:avLst>
          </a:prstGeom>
          <a:solidFill>
            <a:srgbClr val="D2D9F9"/>
          </a:solidFill>
          <a:ln w="7620">
            <a:solidFill>
              <a:srgbClr val="A5B3F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853851" y="2897355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Integration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9853851" y="3476235"/>
            <a:ext cx="3713678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Integrating cloud computing with existing computer systems can be challenging.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833199" y="5115490"/>
            <a:ext cx="12964001" cy="1431954"/>
          </a:xfrm>
          <a:prstGeom prst="roundRect">
            <a:avLst>
              <a:gd name="adj" fmla="val 3831"/>
            </a:avLst>
          </a:prstGeom>
          <a:solidFill>
            <a:srgbClr val="D2D9F9"/>
          </a:solidFill>
          <a:ln w="7620">
            <a:solidFill>
              <a:srgbClr val="A5B3F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62990" y="5343591"/>
            <a:ext cx="2316480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Technical Support</a:t>
            </a:r>
            <a:endParaRPr lang="en-US" sz="2187" dirty="0"/>
          </a:p>
        </p:txBody>
      </p:sp>
      <p:sp>
        <p:nvSpPr>
          <p:cNvPr id="16" name="Text 13"/>
          <p:cNvSpPr/>
          <p:nvPr/>
        </p:nvSpPr>
        <p:spPr>
          <a:xfrm>
            <a:off x="1062990" y="5922471"/>
            <a:ext cx="12504420" cy="39687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Getting technical support can be difficult, especially for small businesses.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16908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5000"/>
            </a:srgbClr>
          </a:solidFill>
          <a:ln w="7620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33199" y="933559"/>
            <a:ext cx="5379720" cy="71680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686"/>
              </a:lnSpc>
              <a:buNone/>
            </a:pPr>
            <a:r>
              <a:rPr lang="en-US" sz="4374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Security in the Cloud</a:t>
            </a:r>
            <a:endParaRPr lang="en-US" sz="4374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542" y="1981169"/>
            <a:ext cx="2888575" cy="286733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808798" y="5069042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Threats</a:t>
            </a:r>
            <a:endParaRPr lang="en-US" sz="2187" dirty="0"/>
          </a:p>
        </p:txBody>
      </p:sp>
      <p:sp>
        <p:nvSpPr>
          <p:cNvPr id="7" name="Text 3"/>
          <p:cNvSpPr/>
          <p:nvPr/>
        </p:nvSpPr>
        <p:spPr>
          <a:xfrm>
            <a:off x="833199" y="5647922"/>
            <a:ext cx="4173260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Cloud computing poses security threats like unauthorized access, data breaches, and malicious attacks.</a:t>
            </a:r>
            <a:endParaRPr lang="en-US" sz="17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972" y="1981169"/>
            <a:ext cx="2888575" cy="286733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204228" y="5069042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Measures</a:t>
            </a:r>
            <a:endParaRPr lang="en-US" sz="2187" dirty="0"/>
          </a:p>
        </p:txBody>
      </p:sp>
      <p:sp>
        <p:nvSpPr>
          <p:cNvPr id="10" name="Text 5"/>
          <p:cNvSpPr/>
          <p:nvPr/>
        </p:nvSpPr>
        <p:spPr>
          <a:xfrm>
            <a:off x="5228630" y="5647922"/>
            <a:ext cx="4173260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Steps like encryption, regular audits, and access controls can help mitigate these threats.</a:t>
            </a:r>
            <a:endParaRPr lang="en-US" sz="17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6402" y="1981169"/>
            <a:ext cx="2888575" cy="286733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0599658" y="5069042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Compliance</a:t>
            </a:r>
            <a:endParaRPr lang="en-US" sz="2187" dirty="0"/>
          </a:p>
        </p:txBody>
      </p:sp>
      <p:sp>
        <p:nvSpPr>
          <p:cNvPr id="13" name="Text 7"/>
          <p:cNvSpPr/>
          <p:nvPr/>
        </p:nvSpPr>
        <p:spPr>
          <a:xfrm>
            <a:off x="9624060" y="5647922"/>
            <a:ext cx="4173260" cy="1587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Many industries have specific compliance standards for cloud computing, like HIPAA for healthcare data.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16908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5000"/>
            </a:srgbClr>
          </a:solidFill>
          <a:ln w="7620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33199" y="668939"/>
            <a:ext cx="8130540" cy="71680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686"/>
              </a:lnSpc>
              <a:buNone/>
            </a:pPr>
            <a:r>
              <a:rPr lang="en-US" sz="4374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The Future of Cloud Computing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1144310" y="1716549"/>
            <a:ext cx="44410" cy="5783601"/>
          </a:xfrm>
          <a:prstGeom prst="rect">
            <a:avLst/>
          </a:prstGeom>
          <a:solidFill>
            <a:srgbClr val="A5B3F3"/>
          </a:solidFill>
          <a:ln/>
        </p:spPr>
      </p:sp>
      <p:sp>
        <p:nvSpPr>
          <p:cNvPr id="6" name="Shape 3"/>
          <p:cNvSpPr/>
          <p:nvPr/>
        </p:nvSpPr>
        <p:spPr>
          <a:xfrm>
            <a:off x="1416427" y="2094215"/>
            <a:ext cx="777597" cy="44084"/>
          </a:xfrm>
          <a:prstGeom prst="rect">
            <a:avLst/>
          </a:prstGeom>
          <a:solidFill>
            <a:srgbClr val="A5B3F3"/>
          </a:solidFill>
          <a:ln/>
        </p:spPr>
      </p:sp>
      <p:sp>
        <p:nvSpPr>
          <p:cNvPr id="7" name="Shape 4"/>
          <p:cNvSpPr/>
          <p:nvPr/>
        </p:nvSpPr>
        <p:spPr>
          <a:xfrm>
            <a:off x="916484" y="1868183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2D9F9"/>
          </a:solidFill>
          <a:ln w="7620">
            <a:solidFill>
              <a:srgbClr val="A5B3F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16866" y="1901275"/>
            <a:ext cx="99060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2388513" y="1937086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AI Integration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2388513" y="2515966"/>
            <a:ext cx="11408688" cy="39687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Artificial intelligence is being integrated with cloud computing to provide even more advanced services.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1416427" y="4079167"/>
            <a:ext cx="777597" cy="44084"/>
          </a:xfrm>
          <a:prstGeom prst="rect">
            <a:avLst/>
          </a:prstGeom>
          <a:solidFill>
            <a:srgbClr val="A5B3F3"/>
          </a:solidFill>
          <a:ln/>
        </p:spPr>
      </p:sp>
      <p:sp>
        <p:nvSpPr>
          <p:cNvPr id="12" name="Shape 9"/>
          <p:cNvSpPr/>
          <p:nvPr/>
        </p:nvSpPr>
        <p:spPr>
          <a:xfrm>
            <a:off x="916484" y="3853134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2D9F9"/>
          </a:solidFill>
          <a:ln w="7620">
            <a:solidFill>
              <a:srgbClr val="A5B3F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78766" y="3886226"/>
            <a:ext cx="175260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2624" dirty="0"/>
          </a:p>
        </p:txBody>
      </p:sp>
      <p:sp>
        <p:nvSpPr>
          <p:cNvPr id="14" name="Text 11"/>
          <p:cNvSpPr/>
          <p:nvPr/>
        </p:nvSpPr>
        <p:spPr>
          <a:xfrm>
            <a:off x="2388513" y="3922037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Edge Computing</a:t>
            </a:r>
            <a:endParaRPr lang="en-US" sz="2187" dirty="0"/>
          </a:p>
        </p:txBody>
      </p:sp>
      <p:sp>
        <p:nvSpPr>
          <p:cNvPr id="15" name="Text 12"/>
          <p:cNvSpPr/>
          <p:nvPr/>
        </p:nvSpPr>
        <p:spPr>
          <a:xfrm>
            <a:off x="2388513" y="4500917"/>
            <a:ext cx="11408688" cy="39687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Edge computing brings the power of the cloud closer to the end-user by processing data locally.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1416427" y="6064118"/>
            <a:ext cx="777597" cy="44084"/>
          </a:xfrm>
          <a:prstGeom prst="rect">
            <a:avLst/>
          </a:prstGeom>
          <a:solidFill>
            <a:srgbClr val="A5B3F3"/>
          </a:solidFill>
          <a:ln/>
        </p:spPr>
      </p:sp>
      <p:sp>
        <p:nvSpPr>
          <p:cNvPr id="17" name="Shape 14"/>
          <p:cNvSpPr/>
          <p:nvPr/>
        </p:nvSpPr>
        <p:spPr>
          <a:xfrm>
            <a:off x="916484" y="5838085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2D9F9"/>
          </a:solidFill>
          <a:ln w="7620">
            <a:solidFill>
              <a:srgbClr val="A5B3F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071146" y="5871178"/>
            <a:ext cx="190500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</a:t>
            </a:r>
            <a:endParaRPr lang="en-US" sz="2624" dirty="0"/>
          </a:p>
        </p:txBody>
      </p:sp>
      <p:sp>
        <p:nvSpPr>
          <p:cNvPr id="19" name="Text 16"/>
          <p:cNvSpPr/>
          <p:nvPr/>
        </p:nvSpPr>
        <p:spPr>
          <a:xfrm>
            <a:off x="2388513" y="5906988"/>
            <a:ext cx="2766060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843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Quantum Computing</a:t>
            </a:r>
            <a:endParaRPr lang="en-US" sz="2187" dirty="0"/>
          </a:p>
        </p:txBody>
      </p:sp>
      <p:sp>
        <p:nvSpPr>
          <p:cNvPr id="20" name="Text 17"/>
          <p:cNvSpPr/>
          <p:nvPr/>
        </p:nvSpPr>
        <p:spPr>
          <a:xfrm>
            <a:off x="2388513" y="6485868"/>
            <a:ext cx="11408688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14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Quantum computing is poised to revolutionize cloud computing with its ability to solve complex problems quickly.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16908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5000"/>
            </a:srgbClr>
          </a:solidFill>
          <a:ln w="7620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33199" y="1862982"/>
            <a:ext cx="4443889" cy="71680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686"/>
              </a:lnSpc>
              <a:buNone/>
            </a:pPr>
            <a:r>
              <a:rPr lang="en-US" sz="4374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In Conclusion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1188601" y="2910592"/>
            <a:ext cx="7122200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ts val="3149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Cloud computing is a powerful tool that can help businesses grow and thrive.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1188601" y="3814605"/>
            <a:ext cx="7122200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ts val="3149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It comes with its own set of challenges and concerns, but these can be mitigated with proper security measures and compliance standards.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188601" y="5115490"/>
            <a:ext cx="7122200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ts val="3149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future of cloud computing is exciting, with AI integration, edge computing, and quantum computing all poised to transform the industry.</a:t>
            </a:r>
            <a:endParaRPr lang="en-US" sz="17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1690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2023-07-04T08:19:28Z</dcterms:created>
  <dcterms:modified xsi:type="dcterms:W3CDTF">2023-07-04T08:19:28Z</dcterms:modified>
</cp:coreProperties>
</file>