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169088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319599" y="1724822"/>
            <a:ext cx="7477601" cy="2580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6823"/>
              </a:lnSpc>
              <a:buNone/>
            </a:pPr>
            <a:r>
              <a:rPr lang="en-US" sz="5249" b="1" spc="-157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Human Heart: Understanding the Cardiac Cycle</a:t>
            </a:r>
            <a:endParaRPr lang="en-US" sz="5249" dirty="0"/>
          </a:p>
        </p:txBody>
      </p:sp>
      <p:sp>
        <p:nvSpPr>
          <p:cNvPr id="5" name="Text 3"/>
          <p:cNvSpPr/>
          <p:nvPr/>
        </p:nvSpPr>
        <p:spPr>
          <a:xfrm>
            <a:off x="6319599" y="4636123"/>
            <a:ext cx="7477601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heart is an amazing organ that constantly pumps blood throughout the body to sustain life. In this presentation, we'll explore the fascinating cardiac cycle and its intricate mechanisms.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6319599" y="6047276"/>
            <a:ext cx="355402" cy="352788"/>
          </a:xfrm>
          <a:prstGeom prst="roundRect">
            <a:avLst>
              <a:gd name="adj" fmla="val 25916657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27219" y="6054840"/>
            <a:ext cx="340162" cy="3376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786086" y="6052713"/>
            <a:ext cx="2480429" cy="3859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 Devil's Customs</a:t>
            </a:r>
            <a:endParaRPr lang="en-US" sz="2187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169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169088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99" y="1026336"/>
            <a:ext cx="12035076" cy="71680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686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Structure and Function of Cardiac Muscle Cells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833199" y="2073946"/>
            <a:ext cx="4173260" cy="3019443"/>
          </a:xfrm>
          <a:prstGeom prst="roundRect">
            <a:avLst>
              <a:gd name="adj" fmla="val 1817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2990" y="2302047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Shape and Size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1062990" y="2880927"/>
            <a:ext cx="3713678" cy="1587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Cardiac muscle cells are cylindrical and smaller than skeletal muscle cells, with a single nucleus and striated appearance.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28630" y="2073946"/>
            <a:ext cx="4173260" cy="3019443"/>
          </a:xfrm>
          <a:prstGeom prst="roundRect">
            <a:avLst>
              <a:gd name="adj" fmla="val 1817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58420" y="2302047"/>
            <a:ext cx="2713077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Functional Properties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5458420" y="2880927"/>
            <a:ext cx="3713678" cy="1587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Cardiac muscle cells are involuntary, meaning they contract automatically in response to electrical impulses from the heart's pacemaker cells.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624060" y="2073946"/>
            <a:ext cx="4173260" cy="3019443"/>
          </a:xfrm>
          <a:prstGeom prst="roundRect">
            <a:avLst>
              <a:gd name="adj" fmla="val 1817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53851" y="2302047"/>
            <a:ext cx="2288500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Intercalated Discs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9853851" y="2880927"/>
            <a:ext cx="3713678" cy="198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These specialized structures join adjacent cardiac muscle cells and help transmit electrical signals quickly, ensuring coordinated contraction.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833199" y="5313926"/>
            <a:ext cx="12964001" cy="1828826"/>
          </a:xfrm>
          <a:prstGeom prst="roundRect">
            <a:avLst>
              <a:gd name="adj" fmla="val 3000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2990" y="5542027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Cardiac Output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1062990" y="6120907"/>
            <a:ext cx="12504420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amount of blood pumped by each ventricle in one minute, is the product of heart rate and stroke volume and is measured in liters per minute.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169088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99" y="1195580"/>
            <a:ext cx="10707291" cy="71680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686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Electrical Events during the Cardiac Cycle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833199" y="4608349"/>
            <a:ext cx="12964001" cy="44084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6" name="Shape 4"/>
          <p:cNvSpPr/>
          <p:nvPr/>
        </p:nvSpPr>
        <p:spPr>
          <a:xfrm>
            <a:off x="3996392" y="4608349"/>
            <a:ext cx="44410" cy="77188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5"/>
          <p:cNvSpPr/>
          <p:nvPr/>
        </p:nvSpPr>
        <p:spPr>
          <a:xfrm>
            <a:off x="3768685" y="4360274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37040" y="4393367"/>
            <a:ext cx="163235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7"/>
          <p:cNvSpPr/>
          <p:nvPr/>
        </p:nvSpPr>
        <p:spPr>
          <a:xfrm>
            <a:off x="2525316" y="5600884"/>
            <a:ext cx="2986683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 Node Depolarization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1055370" y="6179764"/>
            <a:ext cx="5926574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sinoatrial (SA) node initiates the impulse that spreads through the atria, causing them to contract.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7292876" y="3836470"/>
            <a:ext cx="44410" cy="77188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5169" y="4360274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14473" y="4393367"/>
            <a:ext cx="201335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2"/>
          <p:cNvSpPr/>
          <p:nvPr/>
        </p:nvSpPr>
        <p:spPr>
          <a:xfrm>
            <a:off x="6204109" y="2243190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 Node Delay</a:t>
            </a:r>
            <a:endParaRPr lang="en-US" sz="2187" dirty="0"/>
          </a:p>
        </p:txBody>
      </p:sp>
      <p:sp>
        <p:nvSpPr>
          <p:cNvPr id="15" name="Text 13"/>
          <p:cNvSpPr/>
          <p:nvPr/>
        </p:nvSpPr>
        <p:spPr>
          <a:xfrm>
            <a:off x="4351853" y="2822070"/>
            <a:ext cx="5926574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atrioventricular (AV) node briefly delays the impulse, allowing the ventricles to fill with blood.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10589478" y="4608349"/>
            <a:ext cx="44410" cy="77188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7" name="Shape 15"/>
          <p:cNvSpPr/>
          <p:nvPr/>
        </p:nvSpPr>
        <p:spPr>
          <a:xfrm>
            <a:off x="10361771" y="4360274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07266" y="4393367"/>
            <a:ext cx="208955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7"/>
          <p:cNvSpPr/>
          <p:nvPr/>
        </p:nvSpPr>
        <p:spPr>
          <a:xfrm>
            <a:off x="8535591" y="5600884"/>
            <a:ext cx="4152305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Bundle of His and Purkinje Fibers</a:t>
            </a:r>
            <a:endParaRPr lang="en-US" sz="2187" dirty="0"/>
          </a:p>
        </p:txBody>
      </p:sp>
      <p:sp>
        <p:nvSpPr>
          <p:cNvPr id="20" name="Text 18"/>
          <p:cNvSpPr/>
          <p:nvPr/>
        </p:nvSpPr>
        <p:spPr>
          <a:xfrm>
            <a:off x="7648456" y="6179764"/>
            <a:ext cx="5926574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impulse rapidly travels through the bundle of His and Purkinje fibers, causing the ventricles to contract.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169088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99" y="1131995"/>
            <a:ext cx="12739449" cy="71680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686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Phases of the Cardiac Cycle: Systole and Diastole</a:t>
            </a:r>
            <a:endParaRPr lang="en-US" sz="4374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542" y="2179605"/>
            <a:ext cx="2888575" cy="286733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08798" y="5267478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Systole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833199" y="5846358"/>
            <a:ext cx="4173260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phase in which the ventricles contract and blood is ejected into the aorta and pulmonary artery.</a:t>
            </a:r>
            <a:endParaRPr lang="en-US" sz="17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972" y="2179605"/>
            <a:ext cx="2888575" cy="286733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04228" y="5267478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Diastole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228630" y="5846358"/>
            <a:ext cx="4173260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phase in which the ventricles relax and fill with blood from the atria.</a:t>
            </a:r>
            <a:endParaRPr lang="en-US" sz="17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6402" y="2179605"/>
            <a:ext cx="2888575" cy="286733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599658" y="5267478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Heart Sounds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624060" y="5846358"/>
            <a:ext cx="4173260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characteristic "lub-dub" sound of the heartbeat corresponds to the closing of the heart valves.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169088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99" y="619655"/>
            <a:ext cx="6776680" cy="71680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686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Cardiac Output Regulation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1144310" y="1667265"/>
            <a:ext cx="44410" cy="5882169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6" name="Shape 4"/>
          <p:cNvSpPr/>
          <p:nvPr/>
        </p:nvSpPr>
        <p:spPr>
          <a:xfrm>
            <a:off x="1416427" y="2044931"/>
            <a:ext cx="777597" cy="44084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5"/>
          <p:cNvSpPr/>
          <p:nvPr/>
        </p:nvSpPr>
        <p:spPr>
          <a:xfrm>
            <a:off x="916484" y="1818899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84838" y="1851991"/>
            <a:ext cx="163235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7"/>
          <p:cNvSpPr/>
          <p:nvPr/>
        </p:nvSpPr>
        <p:spPr>
          <a:xfrm>
            <a:off x="2388513" y="1887802"/>
            <a:ext cx="3753445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Sympathetic Nervous System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2388513" y="2466682"/>
            <a:ext cx="11408688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Stress or exercise activates the "fight or flight" response, causing increased heart rate and contractility to meet the body's needs.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1416427" y="4079167"/>
            <a:ext cx="777597" cy="44084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2" name="Shape 10"/>
          <p:cNvSpPr/>
          <p:nvPr/>
        </p:nvSpPr>
        <p:spPr>
          <a:xfrm>
            <a:off x="916484" y="3853134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5788" y="3886226"/>
            <a:ext cx="201335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2"/>
          <p:cNvSpPr/>
          <p:nvPr/>
        </p:nvSpPr>
        <p:spPr>
          <a:xfrm>
            <a:off x="2388513" y="3922037"/>
            <a:ext cx="4299228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Parasympathetic Nervous System</a:t>
            </a:r>
            <a:endParaRPr lang="en-US" sz="2187" dirty="0"/>
          </a:p>
        </p:txBody>
      </p:sp>
      <p:sp>
        <p:nvSpPr>
          <p:cNvPr id="15" name="Text 13"/>
          <p:cNvSpPr/>
          <p:nvPr/>
        </p:nvSpPr>
        <p:spPr>
          <a:xfrm>
            <a:off x="2388513" y="4500917"/>
            <a:ext cx="11408688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During rest, the "rest and digest" response dominates, slowing heart rate and reducing contractility to conserve energy.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1416427" y="6113402"/>
            <a:ext cx="777597" cy="44084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7" name="Shape 15"/>
          <p:cNvSpPr/>
          <p:nvPr/>
        </p:nvSpPr>
        <p:spPr>
          <a:xfrm>
            <a:off x="916484" y="5887369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61978" y="5920462"/>
            <a:ext cx="208955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7"/>
          <p:cNvSpPr/>
          <p:nvPr/>
        </p:nvSpPr>
        <p:spPr>
          <a:xfrm>
            <a:off x="2388513" y="5956272"/>
            <a:ext cx="2402800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Frank-Starling Law</a:t>
            </a:r>
            <a:endParaRPr lang="en-US" sz="2187" dirty="0"/>
          </a:p>
        </p:txBody>
      </p:sp>
      <p:sp>
        <p:nvSpPr>
          <p:cNvPr id="20" name="Text 18"/>
          <p:cNvSpPr/>
          <p:nvPr/>
        </p:nvSpPr>
        <p:spPr>
          <a:xfrm>
            <a:off x="2388513" y="6535152"/>
            <a:ext cx="11408688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mechanism by which the heart adjusts its stroke volume in response to changes in venous return, so that cardiac output remains constant.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169088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319599" y="903540"/>
            <a:ext cx="7477601" cy="14336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686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Common Cardiac Cycle Disorders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6319599" y="2819588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87954" y="2852681"/>
            <a:ext cx="163235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7041713" y="2888491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Arrhythmia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7041713" y="3467371"/>
            <a:ext cx="2905601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Abnormal heart rhythm, which may lead to palpitations or dizziness.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10169485" y="2819588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18790" y="2852681"/>
            <a:ext cx="201335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10891599" y="2888491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Heart Failure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10891599" y="3467371"/>
            <a:ext cx="2905601" cy="198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heart's inability to pump enough blood to meet the body's demands, leading to shortness of breath and other symptoms.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6319599" y="5823903"/>
            <a:ext cx="499943" cy="496267"/>
          </a:xfrm>
          <a:prstGeom prst="roundRect">
            <a:avLst>
              <a:gd name="adj" fmla="val 11055"/>
            </a:avLst>
          </a:prstGeom>
          <a:solidFill>
            <a:srgbClr val="DADBF1"/>
          </a:solidFill>
          <a:ln w="7620">
            <a:solidFill>
              <a:srgbClr val="B5B7E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65094" y="5856995"/>
            <a:ext cx="208955" cy="42996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412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7041713" y="5892806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Cardiac Arrest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7041713" y="6471686"/>
            <a:ext cx="6755487" cy="793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Sudden loss of heart function, which can be fatal within minutes if not treated promptly.</a:t>
            </a:r>
            <a:endParaRPr lang="en-US" sz="175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169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169088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99" y="2345185"/>
            <a:ext cx="12301776" cy="71680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686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Medical Treatments for Cardiac Cycle Disorders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833199" y="3723601"/>
            <a:ext cx="2532340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Medication Therapy</a:t>
            </a:r>
            <a:endParaRPr lang="en-US" sz="2187" dirty="0"/>
          </a:p>
        </p:txBody>
      </p:sp>
      <p:sp>
        <p:nvSpPr>
          <p:cNvPr id="6" name="Text 4"/>
          <p:cNvSpPr/>
          <p:nvPr/>
        </p:nvSpPr>
        <p:spPr>
          <a:xfrm>
            <a:off x="833199" y="4412750"/>
            <a:ext cx="3959543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Drugs that help regulate heart rhythm, increase cardiac output, or reduce blood pressure.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342334" y="3723601"/>
            <a:ext cx="2562106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Implantable Devices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5342334" y="4412750"/>
            <a:ext cx="3959543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Pacemakers or defibrillators that can help regulate heart function or correct arrhythmias.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851469" y="3723601"/>
            <a:ext cx="2221944" cy="3583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843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Surgery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9851469" y="4412750"/>
            <a:ext cx="3959543" cy="1190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Certain cardiac disorders may require surgical intervention, such as valve replacement or bypass surgery.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2023-07-04T08:03:12Z</dcterms:created>
  <dcterms:modified xsi:type="dcterms:W3CDTF">2023-07-04T08:03:12Z</dcterms:modified>
</cp:coreProperties>
</file>